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9" r:id="rId4"/>
    <p:sldId id="258" r:id="rId5"/>
    <p:sldId id="266" r:id="rId6"/>
    <p:sldId id="261" r:id="rId7"/>
    <p:sldId id="262" r:id="rId8"/>
    <p:sldId id="267" r:id="rId9"/>
    <p:sldId id="284" r:id="rId10"/>
    <p:sldId id="263" r:id="rId11"/>
    <p:sldId id="269" r:id="rId12"/>
    <p:sldId id="270" r:id="rId13"/>
    <p:sldId id="271" r:id="rId14"/>
    <p:sldId id="283" r:id="rId15"/>
    <p:sldId id="285" r:id="rId16"/>
    <p:sldId id="273" r:id="rId17"/>
    <p:sldId id="286" r:id="rId18"/>
    <p:sldId id="289" r:id="rId19"/>
    <p:sldId id="290" r:id="rId20"/>
    <p:sldId id="287" r:id="rId21"/>
    <p:sldId id="274" r:id="rId22"/>
    <p:sldId id="275" r:id="rId23"/>
    <p:sldId id="276" r:id="rId24"/>
    <p:sldId id="268" r:id="rId25"/>
  </p:sldIdLst>
  <p:sldSz cx="9144000" cy="6858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-6" y="-1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ON%20DE%20CUENTAS%202024\CONTRATOS%20Y%20PAGOS%202024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ON%20DE%20CUENTAS%202024\CONTRATOS%20Y%20PAGOS%202024.xlsm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all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PRESUPUESTO DE INGRESOS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all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B050">
                <a:alpha val="88000"/>
              </a:srgb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1"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INGRESOS!$F$41:$F$43</c:f>
              <c:strCache>
                <c:ptCount val="3"/>
                <c:pt idx="0">
                  <c:v>Inicial</c:v>
                </c:pt>
                <c:pt idx="1">
                  <c:v>Definitivo</c:v>
                </c:pt>
                <c:pt idx="2">
                  <c:v>Ejecutado</c:v>
                </c:pt>
              </c:strCache>
            </c:strRef>
          </c:cat>
          <c:val>
            <c:numRef>
              <c:f>INGRESOS!$G$41:$G$43</c:f>
              <c:numCache>
                <c:formatCode>_-* #,##0.00\ _€_-;\-* #,##0.00\ _€_-;_-* "-"??\ _€_-;_-@_-</c:formatCode>
                <c:ptCount val="3"/>
                <c:pt idx="0">
                  <c:v>88815596</c:v>
                </c:pt>
                <c:pt idx="1">
                  <c:v>120283618.51000001</c:v>
                </c:pt>
                <c:pt idx="2">
                  <c:v>120256262.77999999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D-4EBF-8BF7-09A7D544546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2016494783"/>
        <c:axId val="2016478943"/>
        <c:axId val="0"/>
      </c:bar3DChart>
      <c:catAx>
        <c:axId val="2016494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16478943"/>
        <c:crosses val="autoZero"/>
        <c:auto val="1"/>
        <c:lblAlgn val="ctr"/>
        <c:lblOffset val="100"/>
        <c:noMultiLvlLbl val="0"/>
      </c:catAx>
      <c:valAx>
        <c:axId val="2016478943"/>
        <c:scaling>
          <c:orientation val="minMax"/>
        </c:scaling>
        <c:delete val="1"/>
        <c:axPos val="l"/>
        <c:numFmt formatCode="_-* #,##0.00\ _€_-;\-* #,##0.00\ _€_-;_-* &quot;-&quot;??\ _€_-;_-@_-" sourceLinked="1"/>
        <c:majorTickMark val="out"/>
        <c:minorTickMark val="none"/>
        <c:tickLblPos val="nextTo"/>
        <c:crossAx val="20164947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dk1">
        <a:lumMod val="75000"/>
        <a:lumOff val="25000"/>
      </a:schemeClr>
    </a:solidFill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spc="12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CO" sz="2000">
                <a:solidFill>
                  <a:sysClr val="windowText" lastClr="000000"/>
                </a:solidFill>
              </a:rPr>
              <a:t>PRESUPUESTO DE GASTOS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120" normalizeH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5157-48BA-A22E-BBB3E9CBB24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5157-48BA-A22E-BBB3E9CBB24E}"/>
              </c:ext>
            </c:extLst>
          </c:dPt>
          <c:dLbls>
            <c:dLbl>
              <c:idx val="0"/>
              <c:layout>
                <c:manualLayout>
                  <c:x val="-0.28055566491688544"/>
                  <c:y val="-4.629447360746573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93066491688532"/>
                      <c:h val="6.8356663750364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157-48BA-A22E-BBB3E9CBB24E}"/>
                </c:ext>
              </c:extLst>
            </c:dLbl>
            <c:dLbl>
              <c:idx val="1"/>
              <c:layout>
                <c:manualLayout>
                  <c:x val="-0.39166655730533684"/>
                  <c:y val="-1.85185185185185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29155730533675"/>
                      <c:h val="0.20041666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5157-48BA-A22E-BBB3E9CBB24E}"/>
                </c:ext>
              </c:extLst>
            </c:dLbl>
            <c:dLbl>
              <c:idx val="2"/>
              <c:layout>
                <c:manualLayout>
                  <c:x val="-0.3819445538057743"/>
                  <c:y val="-1.85185185185185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4026684164479"/>
                      <c:h val="0.20041666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157-48BA-A22E-BBB3E9CBB2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GASTOS!$Z$77:$Z$79</c:f>
              <c:strCache>
                <c:ptCount val="3"/>
                <c:pt idx="0">
                  <c:v>Inicial</c:v>
                </c:pt>
                <c:pt idx="1">
                  <c:v>Definitivo</c:v>
                </c:pt>
                <c:pt idx="2">
                  <c:v>Ejecutado</c:v>
                </c:pt>
              </c:strCache>
            </c:strRef>
          </c:cat>
          <c:val>
            <c:numRef>
              <c:f>GASTOS!$AA$77:$AA$79</c:f>
              <c:numCache>
                <c:formatCode>_-* #,##0.00\ _€_-;\-* #,##0.00\ _€_-;_-* "-"??\ _€_-;_-@_-</c:formatCode>
                <c:ptCount val="3"/>
                <c:pt idx="0">
                  <c:v>88815596</c:v>
                </c:pt>
                <c:pt idx="1">
                  <c:v>120283618.50999999</c:v>
                </c:pt>
                <c:pt idx="2">
                  <c:v>118793766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157-48BA-A22E-BBB3E9CBB2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805112431"/>
        <c:axId val="805110511"/>
        <c:axId val="0"/>
      </c:bar3DChart>
      <c:catAx>
        <c:axId val="805112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spc="120" normalizeH="0" baseline="0">
                <a:solidFill>
                  <a:sysClr val="windowText" lastClr="000000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defRPr>
            </a:pPr>
            <a:endParaRPr lang="es-CO"/>
          </a:p>
        </c:txPr>
        <c:crossAx val="805110511"/>
        <c:crosses val="autoZero"/>
        <c:auto val="1"/>
        <c:lblAlgn val="ctr"/>
        <c:lblOffset val="100"/>
        <c:noMultiLvlLbl val="0"/>
      </c:catAx>
      <c:valAx>
        <c:axId val="805110511"/>
        <c:scaling>
          <c:orientation val="minMax"/>
        </c:scaling>
        <c:delete val="1"/>
        <c:axPos val="b"/>
        <c:numFmt formatCode="_-* #,##0.00\ _€_-;\-* #,##0.00\ _€_-;_-* &quot;-&quot;??\ _€_-;_-@_-" sourceLinked="1"/>
        <c:majorTickMark val="none"/>
        <c:minorTickMark val="none"/>
        <c:tickLblPos val="nextTo"/>
        <c:crossAx val="805112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chemeClr val="accent6">
            <a:lumMod val="40000"/>
            <a:lumOff val="60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INGRESOS Y GASTOS</a:t>
            </a:r>
          </a:p>
        </c:rich>
      </c:tx>
      <c:layout>
        <c:manualLayout>
          <c:xMode val="edge"/>
          <c:yMode val="edge"/>
          <c:x val="0.40095114484315836"/>
          <c:y val="2.03046965498027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PORTADA!$I$29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PORTADA!$H$30:$H$41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PORTADA!$I$30:$I$41</c:f>
              <c:numCache>
                <c:formatCode>_(* #,##0.00_);_(* \(#,##0.00\);_(* "-"_);_(@_)</c:formatCode>
                <c:ptCount val="12"/>
                <c:pt idx="0">
                  <c:v>2145097.5099999998</c:v>
                </c:pt>
                <c:pt idx="1">
                  <c:v>165</c:v>
                </c:pt>
                <c:pt idx="2">
                  <c:v>23.43</c:v>
                </c:pt>
                <c:pt idx="3">
                  <c:v>113809132.43000001</c:v>
                </c:pt>
                <c:pt idx="4">
                  <c:v>900565.47</c:v>
                </c:pt>
                <c:pt idx="5">
                  <c:v>950359.31</c:v>
                </c:pt>
                <c:pt idx="6">
                  <c:v>100292.21</c:v>
                </c:pt>
                <c:pt idx="7">
                  <c:v>920272.35</c:v>
                </c:pt>
                <c:pt idx="8">
                  <c:v>200211.07</c:v>
                </c:pt>
                <c:pt idx="9">
                  <c:v>1150144</c:v>
                </c:pt>
                <c:pt idx="10">
                  <c:v>80000</c:v>
                </c:pt>
                <c:pt idx="11">
                  <c:v>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CCE4-4740-8B28-9B767CE26E8D}"/>
            </c:ext>
          </c:extLst>
        </c:ser>
        <c:ser>
          <c:idx val="1"/>
          <c:order val="1"/>
          <c:tx>
            <c:strRef>
              <c:f>PORTADA!$J$29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PORTADA!$H$30:$H$41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PORTADA!$J$30:$J$41</c:f>
              <c:numCache>
                <c:formatCode>_(* #,##0.00_);_(* \(#,##0.00\);_(* "-"_);_(@_)</c:formatCode>
                <c:ptCount val="12"/>
                <c:pt idx="0">
                  <c:v>12</c:v>
                </c:pt>
                <c:pt idx="1">
                  <c:v>11</c:v>
                </c:pt>
                <c:pt idx="2">
                  <c:v>2</c:v>
                </c:pt>
                <c:pt idx="3">
                  <c:v>25340348</c:v>
                </c:pt>
                <c:pt idx="4">
                  <c:v>38859747</c:v>
                </c:pt>
                <c:pt idx="5">
                  <c:v>19150378</c:v>
                </c:pt>
                <c:pt idx="6">
                  <c:v>1632420</c:v>
                </c:pt>
                <c:pt idx="7">
                  <c:v>3414840</c:v>
                </c:pt>
                <c:pt idx="8">
                  <c:v>8939294</c:v>
                </c:pt>
                <c:pt idx="9">
                  <c:v>11832375</c:v>
                </c:pt>
                <c:pt idx="10">
                  <c:v>6564338</c:v>
                </c:pt>
                <c:pt idx="11">
                  <c:v>3060001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E4-4740-8B28-9B767CE26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88588800"/>
        <c:axId val="188590336"/>
        <c:axId val="0"/>
      </c:bar3DChart>
      <c:catAx>
        <c:axId val="18858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8590336"/>
        <c:crosses val="autoZero"/>
        <c:auto val="1"/>
        <c:lblAlgn val="ctr"/>
        <c:lblOffset val="100"/>
        <c:noMultiLvlLbl val="0"/>
      </c:catAx>
      <c:valAx>
        <c:axId val="18859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858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900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00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18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736" cy="512747"/>
          </a:xfrm>
          <a:prstGeom prst="rect">
            <a:avLst/>
          </a:prstGeom>
        </p:spPr>
        <p:txBody>
          <a:bodyPr vert="horz" lIns="93718" tIns="46859" rIns="93718" bIns="46859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23786" y="0"/>
            <a:ext cx="3078736" cy="512747"/>
          </a:xfrm>
          <a:prstGeom prst="rect">
            <a:avLst/>
          </a:prstGeom>
        </p:spPr>
        <p:txBody>
          <a:bodyPr vert="horz" lIns="93718" tIns="46859" rIns="93718" bIns="46859" rtlCol="0"/>
          <a:lstStyle>
            <a:lvl1pPr algn="r">
              <a:defRPr sz="1300"/>
            </a:lvl1pPr>
          </a:lstStyle>
          <a:p>
            <a:fld id="{30F97A8C-BD32-4CB3-A7B5-C4ECC91E85CA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721868"/>
            <a:ext cx="3078736" cy="512746"/>
          </a:xfrm>
          <a:prstGeom prst="rect">
            <a:avLst/>
          </a:prstGeom>
        </p:spPr>
        <p:txBody>
          <a:bodyPr vert="horz" lIns="93718" tIns="46859" rIns="93718" bIns="46859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3786" y="9721868"/>
            <a:ext cx="3078736" cy="512746"/>
          </a:xfrm>
          <a:prstGeom prst="rect">
            <a:avLst/>
          </a:prstGeom>
        </p:spPr>
        <p:txBody>
          <a:bodyPr vert="horz" lIns="93718" tIns="46859" rIns="93718" bIns="46859" rtlCol="0" anchor="b"/>
          <a:lstStyle>
            <a:lvl1pPr algn="r">
              <a:defRPr sz="1300"/>
            </a:lvl1pPr>
          </a:lstStyle>
          <a:p>
            <a:fld id="{F8505C3D-5674-4AA2-A02D-4CDAB9EF54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2380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736" cy="512747"/>
          </a:xfrm>
          <a:prstGeom prst="rect">
            <a:avLst/>
          </a:prstGeom>
        </p:spPr>
        <p:txBody>
          <a:bodyPr vert="horz" lIns="93718" tIns="46859" rIns="93718" bIns="46859" rtlCol="0"/>
          <a:lstStyle>
            <a:lvl1pPr algn="l">
              <a:defRPr sz="13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3786" y="0"/>
            <a:ext cx="3078736" cy="512747"/>
          </a:xfrm>
          <a:prstGeom prst="rect">
            <a:avLst/>
          </a:prstGeom>
        </p:spPr>
        <p:txBody>
          <a:bodyPr vert="horz" lIns="93718" tIns="46859" rIns="93718" bIns="46859" rtlCol="0"/>
          <a:lstStyle>
            <a:lvl1pPr algn="r">
              <a:defRPr sz="1300"/>
            </a:lvl1pPr>
          </a:lstStyle>
          <a:p>
            <a:fld id="{35F4E021-FFC7-45F6-A101-5A9AA4716AED}" type="datetimeFigureOut">
              <a:rPr lang="es-CO" smtClean="0"/>
              <a:t>29/04/2025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50950" y="1279525"/>
            <a:ext cx="4602163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8" tIns="46859" rIns="93718" bIns="46859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717" y="4926085"/>
            <a:ext cx="5682633" cy="4029202"/>
          </a:xfrm>
          <a:prstGeom prst="rect">
            <a:avLst/>
          </a:prstGeom>
        </p:spPr>
        <p:txBody>
          <a:bodyPr vert="horz" lIns="93718" tIns="46859" rIns="93718" bIns="4685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21868"/>
            <a:ext cx="3078736" cy="512746"/>
          </a:xfrm>
          <a:prstGeom prst="rect">
            <a:avLst/>
          </a:prstGeom>
        </p:spPr>
        <p:txBody>
          <a:bodyPr vert="horz" lIns="93718" tIns="46859" rIns="93718" bIns="46859" rtlCol="0" anchor="b"/>
          <a:lstStyle>
            <a:lvl1pPr algn="l">
              <a:defRPr sz="13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786" y="9721868"/>
            <a:ext cx="3078736" cy="512746"/>
          </a:xfrm>
          <a:prstGeom prst="rect">
            <a:avLst/>
          </a:prstGeom>
        </p:spPr>
        <p:txBody>
          <a:bodyPr vert="horz" lIns="93718" tIns="46859" rIns="93718" bIns="46859" rtlCol="0" anchor="b"/>
          <a:lstStyle>
            <a:lvl1pPr algn="r">
              <a:defRPr sz="1300"/>
            </a:lvl1pPr>
          </a:lstStyle>
          <a:p>
            <a:fld id="{D207C8B4-0616-445E-BAB7-6AC2622BA2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91748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149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8642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9441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51676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3299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4720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3975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1684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3574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2740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3846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9604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946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270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170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1396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17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74978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20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89485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21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99675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22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31665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23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6949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C8B4-0616-445E-BAB7-6AC2622BA235}" type="slidenum">
              <a:rPr lang="es-CO" smtClean="0"/>
              <a:t>24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8620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3257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148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025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6054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687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73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179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3362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6224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413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9824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9007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9934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0191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057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586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816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INFORME%20DE%20AVANCES%20Y%20EJECUCI&#211;N%20PMI.pd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908720"/>
            <a:ext cx="7651184" cy="1702160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INSTITUCION EDUCATIVA LICEO MODERNO MAGANGUE</a:t>
            </a:r>
          </a:p>
        </p:txBody>
      </p:sp>
      <p:pic>
        <p:nvPicPr>
          <p:cNvPr id="1026" name="Picture 2" descr="C:\Users\LIMOMAG\Pictures\bandera y escudo liceo moderno magangue\escudo liceo moderno.png"/>
          <p:cNvPicPr>
            <a:picLocks noChangeAspect="1" noChangeArrowheads="1"/>
          </p:cNvPicPr>
          <p:nvPr/>
        </p:nvPicPr>
        <p:blipFill>
          <a:blip r:embed="rId3">
            <a:alphaModFix amt="8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28570"/>
            <a:ext cx="2588072" cy="247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5328198"/>
            <a:ext cx="7719640" cy="1388613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s-ES" sz="14400" b="1" i="1" dirty="0">
                <a:solidFill>
                  <a:srgbClr val="FF0000"/>
                </a:solidFill>
              </a:rPr>
              <a:t>AUDIENCIA PÚBLICA DE RENDICION DE CUENTAS 2024</a:t>
            </a:r>
            <a:endParaRPr lang="es-CO" sz="14400" dirty="0">
              <a:solidFill>
                <a:srgbClr val="FF0000"/>
              </a:solidFill>
            </a:endParaRPr>
          </a:p>
          <a:p>
            <a:pPr algn="ctr"/>
            <a:r>
              <a:rPr lang="es-ES" sz="14400" dirty="0">
                <a:solidFill>
                  <a:srgbClr val="FF0000"/>
                </a:solidFill>
              </a:rPr>
              <a:t> </a:t>
            </a:r>
            <a:r>
              <a:rPr lang="es-ES" sz="14400" b="1" i="1" dirty="0">
                <a:solidFill>
                  <a:srgbClr val="FF0000"/>
                </a:solidFill>
              </a:rPr>
              <a:t>ABRIL 30 DE 2025</a:t>
            </a:r>
            <a:endParaRPr lang="es-CO" sz="14400" dirty="0">
              <a:solidFill>
                <a:srgbClr val="FF0000"/>
              </a:solidFill>
            </a:endParaRPr>
          </a:p>
          <a:p>
            <a:r>
              <a:rPr lang="es-ES" sz="14400" b="1" i="1" dirty="0">
                <a:solidFill>
                  <a:srgbClr val="FF0000"/>
                </a:solidFill>
              </a:rPr>
              <a:t> </a:t>
            </a:r>
            <a:endParaRPr lang="es-CO" sz="14400" dirty="0">
              <a:solidFill>
                <a:srgbClr val="FF0000"/>
              </a:solidFill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04581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024744" cy="1143000"/>
          </a:xfrm>
        </p:spPr>
        <p:txBody>
          <a:bodyPr/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412776"/>
            <a:ext cx="7704856" cy="4968552"/>
          </a:xfrm>
        </p:spPr>
        <p:txBody>
          <a:bodyPr>
            <a:normAutofit lnSpcReduction="10000"/>
          </a:bodyPr>
          <a:lstStyle/>
          <a:p>
            <a:pPr lvl="0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Bienvenida.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Oración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Instalación  de  la  audiencia  pública  de  rendición  de  cuentas  y  explicación  del procedimiento.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Presentación del informe de Rendición de Cuentas del año 2024.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Respuestas a preguntas de la comunidad.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Clausura de la audiencia pública.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08912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/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 DE BRECHAS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628800"/>
            <a:ext cx="8208912" cy="4824536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La I.E. Liceo Moderno Magangué, cuenta con  cuatro sedes: Principal, El Recreo, La Candelaria y 7 de Agosto, distribuidas 2 jornadas: mañana y tarde. Se cuenta con una planta aprobada de 47 docentes, 2 Directivos docentes y una Docente Orientadora.</a:t>
            </a:r>
          </a:p>
          <a:p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RECTOR:</a:t>
            </a:r>
            <a:r>
              <a:rPr lang="es-CO" sz="2400" dirty="0"/>
              <a:t> </a:t>
            </a:r>
            <a:r>
              <a:rPr lang="es-CO" sz="2400" b="1" dirty="0">
                <a:solidFill>
                  <a:schemeClr val="accent3">
                    <a:lumMod val="75000"/>
                  </a:schemeClr>
                </a:solidFill>
              </a:rPr>
              <a:t>CARLOS E. IRIARTE BENAVIDES</a:t>
            </a:r>
          </a:p>
          <a:p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COORD. SEDE PRINCIPAL Y RECREO : </a:t>
            </a:r>
            <a:r>
              <a:rPr lang="es-CO" sz="2400" b="1" dirty="0">
                <a:solidFill>
                  <a:schemeClr val="accent3">
                    <a:lumMod val="75000"/>
                  </a:schemeClr>
                </a:solidFill>
              </a:rPr>
              <a:t>NOHORA BENITEZ TORRES</a:t>
            </a:r>
          </a:p>
          <a:p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COORD. SEDE PRINCIPAL: </a:t>
            </a:r>
            <a:r>
              <a:rPr lang="es-CO" sz="2400" b="1" dirty="0">
                <a:solidFill>
                  <a:schemeClr val="accent3">
                    <a:lumMod val="75000"/>
                  </a:schemeClr>
                </a:solidFill>
              </a:rPr>
              <a:t>ELDA SOLORZANO TOVAR</a:t>
            </a:r>
          </a:p>
          <a:p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COORD. SEDE 7 AGOSTO Y CANDELARIA</a:t>
            </a:r>
            <a:endParaRPr lang="es-CO" sz="2400" b="1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DOC. ORIENTADORA: </a:t>
            </a:r>
            <a:r>
              <a:rPr lang="es-CO" sz="2400" b="1" dirty="0">
                <a:solidFill>
                  <a:schemeClr val="accent3">
                    <a:lumMod val="75000"/>
                  </a:schemeClr>
                </a:solidFill>
              </a:rPr>
              <a:t>OSNIVES LOBO PINEDA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70310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024744" cy="1152128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 DE BRECHAS</a:t>
            </a:r>
            <a:b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27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NUMERO DE GRUPOS Y DOCENTES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0038389"/>
              </p:ext>
            </p:extLst>
          </p:nvPr>
        </p:nvGraphicFramePr>
        <p:xfrm>
          <a:off x="395536" y="1196752"/>
          <a:ext cx="8280921" cy="52927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8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5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72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chemeClr val="bg1"/>
                          </a:solidFill>
                          <a:effectLst/>
                        </a:rPr>
                        <a:t>SEDES</a:t>
                      </a:r>
                      <a:endParaRPr lang="es-CO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</a:rPr>
                        <a:t>PREESCOLAR</a:t>
                      </a:r>
                      <a:endParaRPr lang="es-CO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</a:rPr>
                        <a:t>PRIMARIA</a:t>
                      </a:r>
                      <a:endParaRPr lang="es-CO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</a:rPr>
                        <a:t>SECUNDARIA</a:t>
                      </a:r>
                      <a:endParaRPr lang="es-CO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</a:rPr>
                        <a:t>MEDIA</a:t>
                      </a:r>
                      <a:endParaRPr lang="es-CO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</a:rPr>
                        <a:t>TOTAL GRUPOS</a:t>
                      </a:r>
                      <a:endParaRPr lang="es-CO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</a:rPr>
                        <a:t>TOTAL DOCENTES</a:t>
                      </a:r>
                      <a:endParaRPr lang="es-CO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bg1"/>
                          </a:solidFill>
                          <a:effectLst/>
                        </a:rPr>
                        <a:t>PRINCIPAL</a:t>
                      </a:r>
                      <a:endParaRPr lang="es-CO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bg1"/>
                          </a:solidFill>
                          <a:effectLst/>
                        </a:rPr>
                        <a:t>EL RECREO</a:t>
                      </a:r>
                      <a:endParaRPr lang="es-CO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s-CO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5 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bg1"/>
                          </a:solidFill>
                          <a:effectLst/>
                        </a:rPr>
                        <a:t>LA CANDELARIA</a:t>
                      </a:r>
                      <a:endParaRPr lang="es-CO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s-CO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s-CO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bg1"/>
                          </a:solidFill>
                          <a:effectLst/>
                        </a:rPr>
                        <a:t>7 DE AGOSTO</a:t>
                      </a:r>
                      <a:endParaRPr lang="es-CO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s-CO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s-CO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s-CO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bg1"/>
                          </a:solidFill>
                          <a:effectLst/>
                        </a:rPr>
                        <a:t>TOTALES</a:t>
                      </a:r>
                      <a:endParaRPr lang="es-CO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  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47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2569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/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 DE BRECHAS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76007" y="1519210"/>
            <a:ext cx="6936361" cy="4358061"/>
          </a:xfrm>
        </p:spPr>
        <p:txBody>
          <a:bodyPr/>
          <a:lstStyle/>
          <a:p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TASA DE COBERTURA BRUTA Y NETA</a:t>
            </a:r>
            <a:r>
              <a:rPr lang="es-ES" sz="2400" b="1" dirty="0"/>
              <a:t>.</a:t>
            </a:r>
            <a:endParaRPr lang="es-CO" sz="2400" dirty="0"/>
          </a:p>
          <a:p>
            <a:pPr marL="68580" indent="0">
              <a:buNone/>
            </a:pPr>
            <a:endParaRPr lang="es-CO" sz="2400" dirty="0"/>
          </a:p>
          <a:p>
            <a:r>
              <a:rPr lang="es-ES" sz="4400" dirty="0"/>
              <a:t>Porcentaje de estudiantes beneficiados con Gratuidad: </a:t>
            </a:r>
            <a:r>
              <a:rPr lang="es-ES" sz="4400" b="1" dirty="0"/>
              <a:t>100%</a:t>
            </a:r>
            <a:endParaRPr lang="es-CO" sz="4400" b="1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36223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/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 DE BRECHAS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620406"/>
              </p:ext>
            </p:extLst>
          </p:nvPr>
        </p:nvGraphicFramePr>
        <p:xfrm>
          <a:off x="539551" y="3519356"/>
          <a:ext cx="7920880" cy="2789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5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1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7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6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SEDES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ALUMNOS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ALUMNOS BENEFICIADOS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PORCENTAJE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LICEO MODERNO M.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574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65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11%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 RECREO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327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68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21%</a:t>
                      </a:r>
                      <a:endParaRPr kumimoji="0" lang="es-CO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 CANDELARIA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89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44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49%</a:t>
                      </a:r>
                      <a:endParaRPr kumimoji="0" lang="es-CO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 DE AGOSTO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122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60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49%</a:t>
                      </a:r>
                      <a:endParaRPr kumimoji="0" lang="es-CO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TOTALES</a:t>
                      </a:r>
                      <a:endParaRPr lang="es-CO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  <a:endParaRPr lang="es-CO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237</a:t>
                      </a:r>
                      <a:endParaRPr lang="es-CO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21%</a:t>
                      </a:r>
                      <a:endParaRPr lang="es-CO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27584" y="1463968"/>
            <a:ext cx="741682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04900" algn="l"/>
              </a:tabLst>
            </a:pPr>
            <a:r>
              <a:rPr lang="es-ES" altLang="es-CO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PORCENTAJE DE ESTUDIANTES PERTENECIENTES A POBLACIONES VULNERABLES QUE SON BENEFICIARIOS DE ALGÚN PROGRAMA DE PERMANENCIA (RESTAURANTE ESCOLAR).</a:t>
            </a:r>
            <a:endParaRPr lang="es-CO" altLang="es-CO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04900" algn="l"/>
              </a:tabLst>
            </a:pPr>
            <a:endParaRPr lang="es-CO" altLang="es-CO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4FD81D3-F9C8-8837-D5F3-B7FBCD06A2F8}"/>
              </a:ext>
            </a:extLst>
          </p:cNvPr>
          <p:cNvSpPr txBox="1"/>
          <p:nvPr/>
        </p:nvSpPr>
        <p:spPr>
          <a:xfrm>
            <a:off x="567060" y="6344603"/>
            <a:ext cx="2996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Año 2023: 407 (34,5%)</a:t>
            </a:r>
          </a:p>
        </p:txBody>
      </p:sp>
    </p:spTree>
    <p:extLst>
      <p:ext uri="{BB962C8B-B14F-4D97-AF65-F5344CB8AC3E}">
        <p14:creationId xmlns:p14="http://schemas.microsoft.com/office/powerpoint/2010/main" val="408037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/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 DE BRECHAS</a:t>
            </a:r>
          </a:p>
        </p:txBody>
      </p:sp>
      <p:graphicFrame>
        <p:nvGraphicFramePr>
          <p:cNvPr id="7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9807700"/>
              </p:ext>
            </p:extLst>
          </p:nvPr>
        </p:nvGraphicFramePr>
        <p:xfrm>
          <a:off x="539551" y="3447347"/>
          <a:ext cx="7920880" cy="2789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5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1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7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6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SEDES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ALUMNOS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ALUMNOS</a:t>
                      </a:r>
                      <a:r>
                        <a:rPr lang="es-ES" sz="1600" b="1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NEE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PORCENTAJE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LICEO MODERNO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574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2,10%</a:t>
                      </a:r>
                      <a:endParaRPr lang="es-CO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 RECREO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327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2,40%</a:t>
                      </a:r>
                      <a:endParaRPr lang="es-CO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 CANDELARIA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89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1,10%</a:t>
                      </a:r>
                      <a:endParaRPr lang="es-CO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 DE AGOSTO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122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0,0%</a:t>
                      </a:r>
                      <a:endParaRPr lang="es-CO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TOTALES</a:t>
                      </a:r>
                      <a:endParaRPr lang="es-CO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  <a:endParaRPr lang="es-CO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1,90%</a:t>
                      </a:r>
                      <a:endParaRPr lang="es-CO" sz="2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560" y="1649125"/>
            <a:ext cx="748883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tabLst>
                <a:tab pos="1104900" algn="l"/>
              </a:tabLst>
            </a:pPr>
            <a:r>
              <a:rPr lang="es-ES" altLang="es-CO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PORCENTAJE	DE	ALUMNOS	CON NECESIDADES	EDUCATIVAS ESPECIALES ESCOLARIZADOS.</a:t>
            </a:r>
            <a:endParaRPr lang="es-CO" altLang="es-CO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just" eaLnBrk="0" hangingPunct="0">
              <a:tabLst>
                <a:tab pos="1104900" algn="l"/>
              </a:tabLst>
            </a:pPr>
            <a:endParaRPr lang="es-CO" altLang="es-CO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372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/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 DE BRECHAS</a:t>
            </a:r>
          </a:p>
        </p:txBody>
      </p:sp>
      <p:graphicFrame>
        <p:nvGraphicFramePr>
          <p:cNvPr id="7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1524842"/>
              </p:ext>
            </p:extLst>
          </p:nvPr>
        </p:nvGraphicFramePr>
        <p:xfrm>
          <a:off x="539550" y="3501008"/>
          <a:ext cx="8064897" cy="2789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5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3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1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SEDES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MATRICULA INICIAL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DESERTORES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PORCENTAE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LICEO MODERNO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574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es-CO" sz="2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2,4%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 RECREO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327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es-CO" sz="2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5,5%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 CANDELARIA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89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 3</a:t>
                      </a:r>
                      <a:endParaRPr lang="es-CO" sz="2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3,4%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 DE AGOSTO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122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s-CO" sz="2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6,6%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TOTALES</a:t>
                      </a:r>
                      <a:endParaRPr lang="es-CO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  <a:endParaRPr lang="es-CO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43</a:t>
                      </a:r>
                      <a:endParaRPr lang="es-CO" sz="2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3,9%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560" y="1864570"/>
            <a:ext cx="748883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tabLst>
                <a:tab pos="1104900" algn="l"/>
              </a:tabLst>
            </a:pPr>
            <a:r>
              <a:rPr lang="es-E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TASA DE DESERCIÓN INTRA-ANUAL EN PREESCOLAR, BÁSICA Y MEDIA</a:t>
            </a:r>
            <a:endParaRPr lang="es-CO" altLang="es-CO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just" eaLnBrk="0" hangingPunct="0">
              <a:tabLst>
                <a:tab pos="1104900" algn="l"/>
              </a:tabLst>
            </a:pPr>
            <a:endParaRPr lang="es-CO" altLang="es-CO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1CE5F6C-D6F1-2FFD-1BD2-D57388C3805E}"/>
              </a:ext>
            </a:extLst>
          </p:cNvPr>
          <p:cNvSpPr txBox="1"/>
          <p:nvPr/>
        </p:nvSpPr>
        <p:spPr>
          <a:xfrm>
            <a:off x="467544" y="6453336"/>
            <a:ext cx="207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Año 2023: 4,1%</a:t>
            </a:r>
          </a:p>
        </p:txBody>
      </p:sp>
    </p:spTree>
    <p:extLst>
      <p:ext uri="{BB962C8B-B14F-4D97-AF65-F5344CB8AC3E}">
        <p14:creationId xmlns:p14="http://schemas.microsoft.com/office/powerpoint/2010/main" val="3984755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/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 DE BRECHAS</a:t>
            </a:r>
          </a:p>
        </p:txBody>
      </p:sp>
      <p:graphicFrame>
        <p:nvGraphicFramePr>
          <p:cNvPr id="7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3553470"/>
              </p:ext>
            </p:extLst>
          </p:nvPr>
        </p:nvGraphicFramePr>
        <p:xfrm>
          <a:off x="539550" y="3501008"/>
          <a:ext cx="8064897" cy="2789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5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3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1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SEDES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MATRICULA INICIAL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REPROBADOS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PORCENTAE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LICEO MODERNO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574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79</a:t>
                      </a:r>
                      <a:endParaRPr lang="es-CO" sz="2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13,8%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 RECREO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327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22</a:t>
                      </a:r>
                      <a:endParaRPr lang="es-CO" sz="2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6,7%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 CANDELARIA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89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CO" sz="2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5,6%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 DE AGOSTO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122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s-CO" sz="2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8,2%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TOTALES</a:t>
                      </a:r>
                      <a:endParaRPr lang="es-CO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  <a:endParaRPr lang="es-CO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116</a:t>
                      </a:r>
                      <a:endParaRPr lang="es-CO" sz="2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10,4%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560" y="1864570"/>
            <a:ext cx="748883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04900" algn="l"/>
                <a:tab pos="2070100" algn="l"/>
                <a:tab pos="2425700" algn="l"/>
                <a:tab pos="3238500" algn="l"/>
                <a:tab pos="3695700" algn="l"/>
                <a:tab pos="4787900" algn="l"/>
                <a:tab pos="5765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tabLst>
                <a:tab pos="1104900" algn="l"/>
              </a:tabLst>
            </a:pPr>
            <a:r>
              <a:rPr lang="es-E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TASA DE REPROBACIÓN ANUAL EN PREESCOLAR, BÁSICA Y MEDIA</a:t>
            </a:r>
            <a:endParaRPr lang="es-CO" altLang="es-CO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just" eaLnBrk="0" hangingPunct="0">
              <a:tabLst>
                <a:tab pos="1104900" algn="l"/>
              </a:tabLst>
            </a:pPr>
            <a:endParaRPr lang="es-CO" altLang="es-CO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642E74B-BF7A-E020-75DA-BF36E64AA614}"/>
              </a:ext>
            </a:extLst>
          </p:cNvPr>
          <p:cNvSpPr txBox="1"/>
          <p:nvPr/>
        </p:nvSpPr>
        <p:spPr>
          <a:xfrm>
            <a:off x="467544" y="6453336"/>
            <a:ext cx="207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Año 2023: 8,2%</a:t>
            </a:r>
          </a:p>
        </p:txBody>
      </p:sp>
    </p:spTree>
    <p:extLst>
      <p:ext uri="{BB962C8B-B14F-4D97-AF65-F5344CB8AC3E}">
        <p14:creationId xmlns:p14="http://schemas.microsoft.com/office/powerpoint/2010/main" val="1935900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/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CALIDAD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7624" y="1025952"/>
            <a:ext cx="6777317" cy="1512168"/>
          </a:xfrm>
        </p:spPr>
        <p:txBody>
          <a:bodyPr>
            <a:normAutofit/>
          </a:bodyPr>
          <a:lstStyle/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  <a:tabLst>
                <a:tab pos="1104900" algn="l"/>
              </a:tabLst>
            </a:pP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PORCENTAJE DE EDUCADORES PARTICIPANDO EN EL PLAN DE FORMACION.</a:t>
            </a: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  <a:tabLst>
                <a:tab pos="1104900" algn="l"/>
              </a:tabLst>
            </a:pP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1097758"/>
              </p:ext>
            </p:extLst>
          </p:nvPr>
        </p:nvGraphicFramePr>
        <p:xfrm>
          <a:off x="1259632" y="2398647"/>
          <a:ext cx="6048671" cy="2789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7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8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4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SEDES/PROGRAMA</a:t>
                      </a:r>
                      <a:endParaRPr lang="es-CO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PTA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MAESTRIAS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DOCTORADO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PRINCIPAL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 RECREO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 CANDELARIA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 DE AGOSTO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TOTALES</a:t>
                      </a:r>
                      <a:endParaRPr lang="es-CO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70ACDB9-F99C-6563-2F07-D72B301E0F7F}"/>
              </a:ext>
            </a:extLst>
          </p:cNvPr>
          <p:cNvSpPr txBox="1"/>
          <p:nvPr/>
        </p:nvSpPr>
        <p:spPr>
          <a:xfrm>
            <a:off x="1135600" y="5301208"/>
            <a:ext cx="7128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/>
              <a:t>5 docentes participaron en una capacitación sobre Autoevaluación Institucional y 5 más en Resignificación del SIEE organizada por el área de calidad de la SEM.</a:t>
            </a:r>
          </a:p>
        </p:txBody>
      </p:sp>
    </p:spTree>
    <p:extLst>
      <p:ext uri="{BB962C8B-B14F-4D97-AF65-F5344CB8AC3E}">
        <p14:creationId xmlns:p14="http://schemas.microsoft.com/office/powerpoint/2010/main" val="4080372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/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CALIDAD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124744"/>
            <a:ext cx="7632848" cy="1728192"/>
          </a:xfrm>
        </p:spPr>
        <p:txBody>
          <a:bodyPr>
            <a:noAutofit/>
          </a:bodyPr>
          <a:lstStyle/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  <a:tabLst>
                <a:tab pos="1104900" algn="l"/>
              </a:tabLst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PORCENTAJE	DE	PADRES	DE FAMILIA	QUE PARTICIPANEN ACTIVIDADES PROGRAMADAS POR EL ESTABLECIMIENTO EDUCATIVO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  <a:tabLst>
                <a:tab pos="1104900" algn="l"/>
              </a:tabLst>
            </a:pP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39552" y="3212976"/>
            <a:ext cx="80648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 es uno de los aspectos que es de difícil interpretación, teniendo en cuenta que la población de padres de familia y acudientes atiende en un 95% los llamados a entrega de informes, mientras que a otras actividades la participación es muy baja. Se cuenta con Asociación y Consejo de Padres de Familia.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8295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INNOVACION Y PERTINENCIA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9325" y="1196752"/>
            <a:ext cx="6777317" cy="115212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ESTUDIANTES PROMEDIO POR COMPUTADOR EN EL ESTABLECIMIENTO EDUCATIVO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" indent="0">
              <a:buNone/>
            </a:pP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  <a:tabLst>
                <a:tab pos="1104900" algn="l"/>
              </a:tabLst>
            </a:pP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  <a:tabLst>
                <a:tab pos="1104900" algn="l"/>
              </a:tabLst>
            </a:pP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609792"/>
              </p:ext>
            </p:extLst>
          </p:nvPr>
        </p:nvGraphicFramePr>
        <p:xfrm>
          <a:off x="539552" y="2708921"/>
          <a:ext cx="7776864" cy="37183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6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SEDES</a:t>
                      </a:r>
                      <a:endParaRPr lang="es-CO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ALUMNOS</a:t>
                      </a:r>
                      <a:endParaRPr lang="es-CO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Nº EQUIPOS</a:t>
                      </a:r>
                      <a:endParaRPr lang="es-CO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Nº EST./EQUIPO</a:t>
                      </a:r>
                      <a:endParaRPr lang="es-CO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5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PRINCIPAL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574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24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s-CO" sz="24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3,9</a:t>
                      </a:r>
                      <a:endParaRPr lang="es-CO" sz="24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5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 RECREO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327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24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16,4</a:t>
                      </a:r>
                      <a:endParaRPr lang="es-CO" sz="24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5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 CANDELARIA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89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  <a:endParaRPr lang="es-CO" sz="24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  <a:endParaRPr lang="es-CO" sz="24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3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 DE AGOSTO</a:t>
                      </a:r>
                      <a:endParaRPr lang="es-CO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122</a:t>
                      </a:r>
                      <a:endParaRPr lang="es-CO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s-CO" sz="24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6,4</a:t>
                      </a:r>
                      <a:endParaRPr lang="es-CO" sz="24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5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TOTALES</a:t>
                      </a:r>
                      <a:endParaRPr lang="es-CO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  <a:endParaRPr lang="es-CO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  <a:endParaRPr lang="es-CO" sz="2400" b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4,8</a:t>
                      </a:r>
                      <a:endParaRPr lang="es-CO" sz="2400" b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920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INNOVACION Y PERTINENCIA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556793"/>
            <a:ext cx="6777317" cy="115212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PORCENTAJE DE MATRÍCULA CON ACCESO A INTERNET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" indent="0">
              <a:buNone/>
            </a:pP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  <a:tabLst>
                <a:tab pos="1104900" algn="l"/>
              </a:tabLst>
            </a:pP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  <a:tabLst>
                <a:tab pos="1104900" algn="l"/>
              </a:tabLst>
            </a:pP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807910"/>
              </p:ext>
            </p:extLst>
          </p:nvPr>
        </p:nvGraphicFramePr>
        <p:xfrm>
          <a:off x="467544" y="2420888"/>
          <a:ext cx="8064894" cy="30477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8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82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6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SEDES</a:t>
                      </a:r>
                      <a:endParaRPr lang="es-CO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PORCENTAJE</a:t>
                      </a:r>
                      <a:endParaRPr lang="es-CO" sz="2800" b="1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800" b="1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OBSERVACION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5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PRINCIPAL</a:t>
                      </a:r>
                      <a:endParaRPr lang="es-CO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es-CO" sz="2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Servicio</a:t>
                      </a:r>
                      <a:r>
                        <a:rPr lang="es-CO" sz="2000" b="1" kern="120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suministrado por Balcom mediante contrato con la SEM.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2000" b="1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2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5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 RECREO</a:t>
                      </a:r>
                      <a:endParaRPr lang="es-CO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2800" b="1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5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 CANDELARIA</a:t>
                      </a:r>
                      <a:endParaRPr lang="es-CO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es-CO" sz="2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2800" b="1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3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 DE AGOSTO</a:t>
                      </a:r>
                      <a:endParaRPr lang="es-CO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es-CO" sz="2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2800" b="1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946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3688" y="86916"/>
            <a:ext cx="7024744" cy="1143000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 DE GESTION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211610"/>
            <a:ext cx="8136904" cy="864096"/>
          </a:xfrm>
        </p:spPr>
        <p:txBody>
          <a:bodyPr>
            <a:noAutofit/>
          </a:bodyPr>
          <a:lstStyle/>
          <a:p>
            <a:pPr marL="68580" indent="0" fontAlgn="base">
              <a:spcAft>
                <a:spcPct val="0"/>
              </a:spcAft>
              <a:buNone/>
              <a:tabLst>
                <a:tab pos="1104900" algn="l"/>
              </a:tabLst>
            </a:pPr>
            <a:r>
              <a:rPr lang="es-E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PORCENTAJE DE EJECUCIÓN DE LOS RECURSOS DE LOS FONDOS DE SERVICIOS EDUCATIVOS POR CONCEPTO DE INGRESOS </a:t>
            </a:r>
            <a:r>
              <a:rPr lang="es-E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(99,98%)</a:t>
            </a:r>
            <a:endParaRPr lang="es-CO" sz="4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F77168A-585B-D28E-A72D-3699FF6B06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6647677"/>
              </p:ext>
            </p:extLst>
          </p:nvPr>
        </p:nvGraphicFramePr>
        <p:xfrm>
          <a:off x="1187624" y="2057400"/>
          <a:ext cx="6768752" cy="4539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0077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79712" y="0"/>
            <a:ext cx="7024744" cy="1143000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 DE GESTION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7624" y="809837"/>
            <a:ext cx="8136904" cy="864096"/>
          </a:xfrm>
        </p:spPr>
        <p:txBody>
          <a:bodyPr>
            <a:noAutofit/>
          </a:bodyPr>
          <a:lstStyle/>
          <a:p>
            <a:pPr marL="68580" indent="0" fontAlgn="base">
              <a:spcAft>
                <a:spcPct val="0"/>
              </a:spcAft>
              <a:buNone/>
              <a:tabLst>
                <a:tab pos="1104900" algn="l"/>
              </a:tabLst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PORCENTAJE DE EJECUCIÓN DE LOS RECURSOS DE LOS FONDOS DE SERVICIOS EDUCATIVOS POR CONCEPTO DE INGRESOS </a:t>
            </a:r>
            <a:r>
              <a:rPr lang="es-E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(99,98%)</a:t>
            </a:r>
            <a:endParaRPr lang="es-CO" sz="4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845265"/>
              </p:ext>
            </p:extLst>
          </p:nvPr>
        </p:nvGraphicFramePr>
        <p:xfrm>
          <a:off x="467544" y="2204866"/>
          <a:ext cx="8536911" cy="3669282"/>
        </p:xfrm>
        <a:graphic>
          <a:graphicData uri="http://schemas.openxmlformats.org/drawingml/2006/table">
            <a:tbl>
              <a:tblPr/>
              <a:tblGrid>
                <a:gridCol w="2589063">
                  <a:extLst>
                    <a:ext uri="{9D8B030D-6E8A-4147-A177-3AD203B41FA5}">
                      <a16:colId xmlns:a16="http://schemas.microsoft.com/office/drawing/2014/main" val="1118177427"/>
                    </a:ext>
                  </a:extLst>
                </a:gridCol>
                <a:gridCol w="1819342">
                  <a:extLst>
                    <a:ext uri="{9D8B030D-6E8A-4147-A177-3AD203B41FA5}">
                      <a16:colId xmlns:a16="http://schemas.microsoft.com/office/drawing/2014/main" val="2216360812"/>
                    </a:ext>
                  </a:extLst>
                </a:gridCol>
                <a:gridCol w="1959291">
                  <a:extLst>
                    <a:ext uri="{9D8B030D-6E8A-4147-A177-3AD203B41FA5}">
                      <a16:colId xmlns:a16="http://schemas.microsoft.com/office/drawing/2014/main" val="563900142"/>
                    </a:ext>
                  </a:extLst>
                </a:gridCol>
                <a:gridCol w="2169215">
                  <a:extLst>
                    <a:ext uri="{9D8B030D-6E8A-4147-A177-3AD203B41FA5}">
                      <a16:colId xmlns:a16="http://schemas.microsoft.com/office/drawing/2014/main" val="2866490522"/>
                    </a:ext>
                  </a:extLst>
                </a:gridCol>
              </a:tblGrid>
              <a:tr h="743202"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RUBROS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INICIAL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DEFINITIVO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EJECUTADO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307425"/>
                  </a:ext>
                </a:extLst>
              </a:tr>
              <a:tr h="624289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Concesión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     5.000.000,00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      5.000.000,00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      5.000.000,00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780635"/>
                  </a:ext>
                </a:extLst>
              </a:tr>
              <a:tr h="624289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Transferencia FSE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   83.785.596,00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    113.108.698,00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    113.108.698,00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701993"/>
                  </a:ext>
                </a:extLst>
              </a:tr>
              <a:tr h="624289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Depósitos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          30.000,00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           30.000,00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           2.644,00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465649"/>
                  </a:ext>
                </a:extLst>
              </a:tr>
              <a:tr h="624289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Superávit Fiscal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                      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      2.144.920,00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2.144.920,00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16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0952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127248"/>
            <a:ext cx="7024744" cy="792088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 DE GESTION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128328"/>
            <a:ext cx="8136904" cy="720080"/>
          </a:xfrm>
        </p:spPr>
        <p:txBody>
          <a:bodyPr>
            <a:noAutofit/>
          </a:bodyPr>
          <a:lstStyle/>
          <a:p>
            <a:pPr marL="68580" indent="0" fontAlgn="base">
              <a:spcAft>
                <a:spcPct val="0"/>
              </a:spcAft>
              <a:buNone/>
              <a:tabLst>
                <a:tab pos="1104900" algn="l"/>
              </a:tabLst>
            </a:pP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PORCENTAJE DE EJECUCIÓN DE LOS RECURSOS DE LOS FONDOS DE SERVICIOS EDUCATIVOS POR CONCEPTO DE GASTOS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(98,76%)</a:t>
            </a:r>
            <a:endParaRPr lang="es-CO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6F4021E-0A28-4901-C6D6-2F3633913A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9545929"/>
              </p:ext>
            </p:extLst>
          </p:nvPr>
        </p:nvGraphicFramePr>
        <p:xfrm>
          <a:off x="827584" y="2057400"/>
          <a:ext cx="7560840" cy="4395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0954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54899" y="764704"/>
            <a:ext cx="6600451" cy="894629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 DE GESTION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type="subTitle" idx="1"/>
          </p:nvPr>
        </p:nvSpPr>
        <p:spPr>
          <a:xfrm>
            <a:off x="1331640" y="2708920"/>
            <a:ext cx="6600451" cy="2160240"/>
          </a:xfrm>
        </p:spPr>
        <p:txBody>
          <a:bodyPr>
            <a:noAutofit/>
          </a:bodyPr>
          <a:lstStyle/>
          <a:p>
            <a:pPr marL="68580" indent="0" fontAlgn="base">
              <a:spcAft>
                <a:spcPct val="0"/>
              </a:spcAft>
              <a:buNone/>
              <a:tabLst>
                <a:tab pos="1104900" algn="l"/>
              </a:tabLst>
            </a:pP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EJECUCIÓN DE LOS RECURSOS DE LOS FONDOS DE SERVICIOS EDUCATIVOS POR CONCEPTO DE GASTOS</a:t>
            </a:r>
          </a:p>
          <a:p>
            <a:pPr marL="68580" indent="0" fontAlgn="base">
              <a:spcAft>
                <a:spcPct val="0"/>
              </a:spcAft>
              <a:buNone/>
              <a:tabLst>
                <a:tab pos="1104900" algn="l"/>
              </a:tabLst>
            </a:pPr>
            <a:endParaRPr lang="es-E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4163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A34AD-C303-A167-5FB6-145AE05EA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16632"/>
            <a:ext cx="7560840" cy="648072"/>
          </a:xfrm>
        </p:spPr>
        <p:txBody>
          <a:bodyPr>
            <a:noAutofit/>
          </a:bodyPr>
          <a:lstStyle/>
          <a:p>
            <a:r>
              <a:rPr lang="es-E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EJECUCIÓN DE LOS RECURSOS DE LOS FONDOS DE SERVICIOS EDUCATIVOS POR CONCEPTO DE GASTOS</a:t>
            </a:r>
            <a:br>
              <a:rPr lang="es-E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CO" sz="18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1C0F54D-4FC7-6E15-A1A5-D3DFE7B5C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648" y="773556"/>
            <a:ext cx="6768751" cy="5616277"/>
          </a:xfrm>
        </p:spPr>
      </p:pic>
    </p:spTree>
    <p:extLst>
      <p:ext uri="{BB962C8B-B14F-4D97-AF65-F5344CB8AC3E}">
        <p14:creationId xmlns:p14="http://schemas.microsoft.com/office/powerpoint/2010/main" val="286804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59FB6-795F-149C-5ACD-1374C4E45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89BED-8357-D349-C298-DF1675E5D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16632"/>
            <a:ext cx="7560840" cy="648072"/>
          </a:xfrm>
        </p:spPr>
        <p:txBody>
          <a:bodyPr>
            <a:noAutofit/>
          </a:bodyPr>
          <a:lstStyle/>
          <a:p>
            <a:r>
              <a:rPr lang="es-E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EJECUCIÓN DE LOS RECURSOS DE LOS FONDOS DE SERVICIOS EDUCATIVOS POR CONCEPTO DE GASTOS</a:t>
            </a:r>
            <a:br>
              <a:rPr lang="es-E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CO" sz="1800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84E63458-2CC0-ABFE-ACB1-25AC0BDD9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5656" y="981075"/>
            <a:ext cx="6696744" cy="5544269"/>
          </a:xfrm>
        </p:spPr>
      </p:pic>
    </p:spTree>
    <p:extLst>
      <p:ext uri="{BB962C8B-B14F-4D97-AF65-F5344CB8AC3E}">
        <p14:creationId xmlns:p14="http://schemas.microsoft.com/office/powerpoint/2010/main" val="240166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127248"/>
            <a:ext cx="7024744" cy="792088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 DE GESTION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000000-0008-0000-09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922767"/>
              </p:ext>
            </p:extLst>
          </p:nvPr>
        </p:nvGraphicFramePr>
        <p:xfrm>
          <a:off x="1403649" y="871537"/>
          <a:ext cx="7200800" cy="5437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19252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 DE GESTION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556793"/>
            <a:ext cx="7600808" cy="1296143"/>
          </a:xfrm>
        </p:spPr>
        <p:txBody>
          <a:bodyPr>
            <a:noAutofit/>
          </a:bodyPr>
          <a:lstStyle/>
          <a:p>
            <a:pPr marL="68580" indent="0" fontAlgn="base">
              <a:spcAft>
                <a:spcPct val="0"/>
              </a:spcAft>
              <a:buNone/>
              <a:tabLst>
                <a:tab pos="1104900" algn="l"/>
              </a:tabLst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PORCENTAJE DE CUMPLIMIENTO DEL PLAN DE MEJORAMIENTO INSTITUCIONAL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11560" y="2852936"/>
            <a:ext cx="7600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3200" b="1" dirty="0"/>
              <a:t>El PMI del Liceo Moderno Magangué se ejecuto en un 75%, quedando algunas acciones por realizar debido a falta de recursos o por encontrarse fuera del alcance de solución por gestión interna.</a:t>
            </a:r>
          </a:p>
          <a:p>
            <a:pPr algn="just"/>
            <a:r>
              <a:rPr lang="es-ES" sz="2400" b="1" dirty="0">
                <a:hlinkClick r:id="rId3" action="ppaction://hlinkfile"/>
              </a:rPr>
              <a:t>INFORME DE AVANCES Y EJECUCIÓN PMI.pdf</a:t>
            </a:r>
            <a:endParaRPr lang="es-CO" sz="3200" b="1" dirty="0"/>
          </a:p>
        </p:txBody>
      </p:sp>
    </p:spTree>
    <p:extLst>
      <p:ext uri="{BB962C8B-B14F-4D97-AF65-F5344CB8AC3E}">
        <p14:creationId xmlns:p14="http://schemas.microsoft.com/office/powerpoint/2010/main" val="452218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19672" y="335632"/>
            <a:ext cx="7024744" cy="1143000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 DE GESTION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6" y="1052736"/>
            <a:ext cx="6777317" cy="576063"/>
          </a:xfrm>
        </p:spPr>
        <p:txBody>
          <a:bodyPr>
            <a:noAutofit/>
          </a:bodyPr>
          <a:lstStyle/>
          <a:p>
            <a:pPr marL="68580" indent="0" fontAlgn="base">
              <a:spcAft>
                <a:spcPct val="0"/>
              </a:spcAft>
              <a:buNone/>
              <a:tabLst>
                <a:tab pos="1104900" algn="l"/>
              </a:tabLst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PROYECCION A LA COMUNIDAD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11560" y="1628799"/>
            <a:ext cx="813690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Resultado pruebas SABER 11 (Prom 272) y paso al nivel 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Semana Cultural Liceomodernista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Juegos Intercursos y participación en Supérate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Semana del Buen Trato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Proyectos Pedagógicos (PRAE, Educación sexual, Recreación y Tiempo Libre, Democracia)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Creciendo en valores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Escuela de Padres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Representación Banda de Paz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Participación de Concurso de Revistas (Barranca Yuca)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Participación Foro Educativo Municipal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Participación English Day Municipal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Conformación Gobierno Escolar</a:t>
            </a:r>
            <a:endParaRPr lang="es-CO" sz="2400" b="1" dirty="0"/>
          </a:p>
        </p:txBody>
      </p:sp>
    </p:spTree>
    <p:extLst>
      <p:ext uri="{BB962C8B-B14F-4D97-AF65-F5344CB8AC3E}">
        <p14:creationId xmlns:p14="http://schemas.microsoft.com/office/powerpoint/2010/main" val="2022888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1143000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 DE GESTION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329" y="1259632"/>
            <a:ext cx="6777317" cy="576063"/>
          </a:xfrm>
        </p:spPr>
        <p:txBody>
          <a:bodyPr>
            <a:noAutofit/>
          </a:bodyPr>
          <a:lstStyle/>
          <a:p>
            <a:pPr marL="68580" indent="0" fontAlgn="base">
              <a:spcAft>
                <a:spcPct val="0"/>
              </a:spcAft>
              <a:buNone/>
              <a:tabLst>
                <a:tab pos="1104900" algn="l"/>
              </a:tabLst>
            </a:pP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CONVENIOS</a:t>
            </a:r>
            <a:endParaRPr lang="es-CO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19572" y="1835695"/>
            <a:ext cx="77048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b="1" dirty="0"/>
              <a:t>Programa de  articulación con el Centro de Comercio y Servicios del SENA (Asesoría Comercial y Sistemas </a:t>
            </a:r>
            <a:r>
              <a:rPr lang="es-ES" sz="2400" b="1" dirty="0" err="1"/>
              <a:t>Teleinformáticos</a:t>
            </a:r>
            <a:r>
              <a:rPr lang="es-ES" sz="2400" b="1" dirty="0"/>
              <a:t>).</a:t>
            </a:r>
            <a:endParaRPr lang="es-CO" sz="2400" b="1" dirty="0"/>
          </a:p>
          <a:p>
            <a:r>
              <a:rPr lang="es-ES" sz="2400" b="1" dirty="0"/>
              <a:t> </a:t>
            </a:r>
            <a:endParaRPr lang="es-CO" sz="2400" b="1" dirty="0"/>
          </a:p>
          <a:p>
            <a:pPr lvl="0"/>
            <a:r>
              <a:rPr lang="es-ES" sz="2400" b="1" dirty="0"/>
              <a:t>Convenio con la Corporación Universitaria del Caribe CECAR para práctica pedagógicas de sus alumnos.</a:t>
            </a:r>
            <a:endParaRPr lang="es-CO" sz="2400" b="1" dirty="0"/>
          </a:p>
          <a:p>
            <a:r>
              <a:rPr lang="es-ES" sz="2400" b="1" dirty="0"/>
              <a:t> </a:t>
            </a:r>
            <a:endParaRPr lang="es-CO" sz="2400" b="1" dirty="0"/>
          </a:p>
          <a:p>
            <a:pPr lvl="0"/>
            <a:r>
              <a:rPr lang="es-ES" sz="2400" b="1" dirty="0"/>
              <a:t>Convenio con la Escuela Normal Superior de Corozal para facilitación de prácticas docentes de sus alumnos.</a:t>
            </a:r>
            <a:endParaRPr lang="es-CO" sz="2400" b="1" dirty="0"/>
          </a:p>
        </p:txBody>
      </p:sp>
    </p:spTree>
    <p:extLst>
      <p:ext uri="{BB962C8B-B14F-4D97-AF65-F5344CB8AC3E}">
        <p14:creationId xmlns:p14="http://schemas.microsoft.com/office/powerpoint/2010/main" val="4218022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921616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/>
              <a:t>	</a:t>
            </a:r>
            <a:r>
              <a:rPr lang="es-CO" sz="8900" b="1" dirty="0">
                <a:solidFill>
                  <a:srgbClr val="FF0000"/>
                </a:solidFill>
              </a:rPr>
              <a:t>MUCHAS 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3160469763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628</TotalTime>
  <Words>1064</Words>
  <Application>Microsoft Office PowerPoint</Application>
  <PresentationFormat>Presentación en pantalla (4:3)</PresentationFormat>
  <Paragraphs>337</Paragraphs>
  <Slides>24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Arial</vt:lpstr>
      <vt:lpstr>Calibri</vt:lpstr>
      <vt:lpstr>Candara</vt:lpstr>
      <vt:lpstr>Century Gothic</vt:lpstr>
      <vt:lpstr>Wingdings 3</vt:lpstr>
      <vt:lpstr>Espiral</vt:lpstr>
      <vt:lpstr>INSTITUCION EDUCATIVA LICEO MODERNO MAGANGUE</vt:lpstr>
      <vt:lpstr>PROGRAMACIÓN</vt:lpstr>
      <vt:lpstr>CIERRE DE BRECHAS</vt:lpstr>
      <vt:lpstr>CIERRE DE BRECHAS NUMERO DE GRUPOS Y DOCENTES</vt:lpstr>
      <vt:lpstr>CIERRE DE BRECHAS</vt:lpstr>
      <vt:lpstr>CIERRE DE BRECHAS</vt:lpstr>
      <vt:lpstr>CIERRE DE BRECHAS</vt:lpstr>
      <vt:lpstr>CIERRE DE BRECHAS</vt:lpstr>
      <vt:lpstr>CIERRE DE BRECHAS</vt:lpstr>
      <vt:lpstr>CALIDAD</vt:lpstr>
      <vt:lpstr>CALIDAD</vt:lpstr>
      <vt:lpstr>INNOVACION Y PERTINENCIA</vt:lpstr>
      <vt:lpstr>INNOVACION Y PERTINENCIA</vt:lpstr>
      <vt:lpstr>MODELO DE GESTION</vt:lpstr>
      <vt:lpstr>MODELO DE GESTION</vt:lpstr>
      <vt:lpstr>MODELO DE GESTION</vt:lpstr>
      <vt:lpstr>MODELO DE GESTION</vt:lpstr>
      <vt:lpstr>EJECUCIÓN DE LOS RECURSOS DE LOS FONDOS DE SERVICIOS EDUCATIVOS POR CONCEPTO DE GASTOS </vt:lpstr>
      <vt:lpstr>EJECUCIÓN DE LOS RECURSOS DE LOS FONDOS DE SERVICIOS EDUCATIVOS POR CONCEPTO DE GASTOS </vt:lpstr>
      <vt:lpstr>MODELO DE GESTION</vt:lpstr>
      <vt:lpstr>MODELO DE GESTION</vt:lpstr>
      <vt:lpstr>MODELO DE GESTION</vt:lpstr>
      <vt:lpstr>MODELO DE GESTION</vt:lpstr>
      <vt:lpstr> MUCHAS GRACIAS POR SU ATENCIÓN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INSTITUCION EDUCATIVA LICEO MODERNO MAGANGUE</dc:title>
  <dc:creator>CARLOS EDUARDO IRIARTE BENAVIDES</dc:creator>
  <cp:lastModifiedBy>CARLOS EDUARDO IRIARTE BENAVIDES</cp:lastModifiedBy>
  <cp:revision>37</cp:revision>
  <cp:lastPrinted>2024-04-27T15:06:28Z</cp:lastPrinted>
  <dcterms:created xsi:type="dcterms:W3CDTF">2023-05-03T00:37:08Z</dcterms:created>
  <dcterms:modified xsi:type="dcterms:W3CDTF">2025-04-29T12:46:04Z</dcterms:modified>
</cp:coreProperties>
</file>